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71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7675" cy="9926638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40857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oss">
  <p:cSld name="Titel Mos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moss-b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756001" y="1292822"/>
            <a:ext cx="7631999" cy="3743994"/>
            <a:chOff x="756001" y="1506710"/>
            <a:chExt cx="7631999" cy="3491995"/>
          </a:xfrm>
        </p:grpSpPr>
        <p:sp>
          <p:nvSpPr>
            <p:cNvPr id="17" name="Shape 17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gradFill>
              <a:gsLst>
                <a:gs pos="0">
                  <a:srgbClr val="0076AD">
                    <a:alpha val="84705"/>
                  </a:srgbClr>
                </a:gs>
                <a:gs pos="100000">
                  <a:srgbClr val="0076AD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Shape 19" descr="moss-b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Shape 20"/>
          <p:cNvGrpSpPr/>
          <p:nvPr/>
        </p:nvGrpSpPr>
        <p:grpSpPr>
          <a:xfrm>
            <a:off x="756001" y="1292822"/>
            <a:ext cx="7631999" cy="3743994"/>
            <a:chOff x="756001" y="1506710"/>
            <a:chExt cx="7631999" cy="3491995"/>
          </a:xfrm>
        </p:grpSpPr>
        <p:sp>
          <p:nvSpPr>
            <p:cNvPr id="21" name="Shape 21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gradFill>
              <a:gsLst>
                <a:gs pos="0">
                  <a:srgbClr val="0076AD">
                    <a:alpha val="84705"/>
                  </a:srgbClr>
                </a:gs>
                <a:gs pos="100000">
                  <a:srgbClr val="0076AD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887885" y="3529715"/>
            <a:ext cx="7368230" cy="12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 descr="GI-logo-weiß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05" y="5518087"/>
            <a:ext cx="7739991" cy="76125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887885" y="1632836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119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 descr="GI-logo-weiß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05" y="5518087"/>
            <a:ext cx="7739991" cy="76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BM">
  <p:cSld name="Kapiteltrenner B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Spalte">
  <p:cSld name="1_1 Spal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2 Spalten">
  <p:cSld name="6_2 Spalte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eltrenner weiß">
  <p:cSld name="1_Kapiteltrenner weiß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BS">
  <p:cSld name="Kapiteltrenner B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 Spalte">
  <p:cSld name="2_1 Spal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Spalten">
  <p:cSld name="1_2 Spalte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r Titel">
  <p:cSld name="2_Nur Tite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piteltrenner weiß">
  <p:cSld name="2_Kapiteltrenner weiß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fh">
  <p:cSld name="Kapiteltrenner fh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aGal">
  <p:cSld name="Kapiteltrenner aGal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1 Spalte">
  <p:cSld name="3_1 Spalt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" name="Shape 149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 Spalten">
  <p:cSld name="2_2 Spalte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6" name="Shape 156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ur Titel">
  <p:cSld name="3_Nur Titel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1" name="Shape 161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apiteltrenner weiß">
  <p:cSld name="3_Kapiteltrenner weiß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66" name="Shape 166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1 Spalte">
  <p:cSld name="4_1 Spalt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ur Titel">
  <p:cSld name="4_Nur Titel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Kapiteltrenner">
  <p:cSld name="4_Kapiteltrenn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s GAA Kapiteltrenner">
  <p:cSld name="Moss GAA Kapiteltrenn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4B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4B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9" name="Shape 189" descr="icons-28x28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icons-28x28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1 Spalte">
  <p:cSld name="5_1 Spalt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8" name="Shape 198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palte">
  <p:cSld name="1 Spal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2 Spalten">
  <p:cSld name="3_2 Spalte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5" name="Shape 205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ur Titel">
  <p:cSld name="5_Nur Titel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0" name="Shape 210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Kapiteltrenner weiß">
  <p:cSld name="4_Kapiteltrenner weiß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15" name="Shape 215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Spalten">
  <p:cSld name="4_2 Spalte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4016499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4572000" y="1278000"/>
            <a:ext cx="4016499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oss">
  <p:cSld name="Titel Mos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moss-b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Shape 230"/>
          <p:cNvGrpSpPr/>
          <p:nvPr/>
        </p:nvGrpSpPr>
        <p:grpSpPr>
          <a:xfrm>
            <a:off x="756001" y="1292822"/>
            <a:ext cx="7631999" cy="3743994"/>
            <a:chOff x="756001" y="1506710"/>
            <a:chExt cx="7631999" cy="3491995"/>
          </a:xfrm>
        </p:grpSpPr>
        <p:sp>
          <p:nvSpPr>
            <p:cNvPr id="231" name="Shape 231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gradFill>
              <a:gsLst>
                <a:gs pos="0">
                  <a:srgbClr val="0076AD">
                    <a:alpha val="84705"/>
                  </a:srgbClr>
                </a:gs>
                <a:gs pos="100000">
                  <a:srgbClr val="0076AD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3" name="Shape 233" descr="moss-b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Shape 234"/>
          <p:cNvGrpSpPr/>
          <p:nvPr/>
        </p:nvGrpSpPr>
        <p:grpSpPr>
          <a:xfrm>
            <a:off x="756001" y="1292822"/>
            <a:ext cx="7631999" cy="3743994"/>
            <a:chOff x="756001" y="1506710"/>
            <a:chExt cx="7631999" cy="3491995"/>
          </a:xfrm>
        </p:grpSpPr>
        <p:sp>
          <p:nvSpPr>
            <p:cNvPr id="235" name="Shape 235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gradFill>
              <a:gsLst>
                <a:gs pos="0">
                  <a:srgbClr val="0076AD">
                    <a:alpha val="84705"/>
                  </a:srgbClr>
                </a:gs>
                <a:gs pos="100000">
                  <a:srgbClr val="0076AD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Shape 237"/>
          <p:cNvSpPr txBox="1">
            <a:spLocks noGrp="1"/>
          </p:cNvSpPr>
          <p:nvPr>
            <p:ph type="subTitle" idx="1"/>
          </p:nvPr>
        </p:nvSpPr>
        <p:spPr>
          <a:xfrm>
            <a:off x="887885" y="3529715"/>
            <a:ext cx="7368230" cy="12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8" name="Shape 238" descr="GI-logo-weiß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05" y="5518087"/>
            <a:ext cx="7739991" cy="76125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887885" y="1632836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119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0" name="Shape 240" descr="GI-logo-weiß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05" y="5518087"/>
            <a:ext cx="7739991" cy="76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palte">
  <p:cSld name="1 Spalt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palten">
  <p:cSld name="2 Spalte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weiß">
  <p:cSld name="Kapiteltrenner weiß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Moss">
  <p:cSld name="1_Titel Mos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 descr="moss-b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Shape 262"/>
          <p:cNvGrpSpPr/>
          <p:nvPr/>
        </p:nvGrpSpPr>
        <p:grpSpPr>
          <a:xfrm>
            <a:off x="756001" y="1292822"/>
            <a:ext cx="7631999" cy="3743994"/>
            <a:chOff x="756001" y="1506710"/>
            <a:chExt cx="7631999" cy="3491995"/>
          </a:xfrm>
        </p:grpSpPr>
        <p:sp>
          <p:nvSpPr>
            <p:cNvPr id="263" name="Shape 263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gradFill>
              <a:gsLst>
                <a:gs pos="0">
                  <a:srgbClr val="0076AD">
                    <a:alpha val="84705"/>
                  </a:srgbClr>
                </a:gs>
                <a:gs pos="100000">
                  <a:srgbClr val="0076AD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Shape 265"/>
          <p:cNvSpPr txBox="1">
            <a:spLocks noGrp="1"/>
          </p:cNvSpPr>
          <p:nvPr>
            <p:ph type="subTitle" idx="1"/>
          </p:nvPr>
        </p:nvSpPr>
        <p:spPr>
          <a:xfrm>
            <a:off x="887885" y="3529715"/>
            <a:ext cx="7368230" cy="12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6" name="Shape 266" descr="GI-logo-weiß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05" y="5518087"/>
            <a:ext cx="7739991" cy="76125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887885" y="1632836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  <a:defRPr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119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Spalten">
  <p:cSld name="4_2 Spalte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4016499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0" y="1278000"/>
            <a:ext cx="4016499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BM">
  <p:cSld name="Kapiteltrenner BM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Spalte">
  <p:cSld name="1_1 Spalt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2 Spalten">
  <p:cSld name="6_2 Spalte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eltrenner weiß">
  <p:cSld name="1_Kapiteltrenner weiß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BS">
  <p:cSld name="Kapiteltrenner B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 Spalte">
  <p:cSld name="2_1 Spalt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Spalten">
  <p:cSld name="1_2 Spalte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r Titel">
  <p:cSld name="2_Nur Titel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piteltrenner weiß">
  <p:cSld name="2_Kapiteltrenner weiß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The En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756001" y="1376364"/>
            <a:ext cx="7631999" cy="362234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887885" y="3810443"/>
            <a:ext cx="7368230" cy="97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Shape 50" descr="GI-logo-weiß-smal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005" y="5531597"/>
            <a:ext cx="7739991" cy="76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887885" y="1804391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  <a:defRPr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119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756001" y="1376364"/>
            <a:ext cx="7631999" cy="362234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Shape 54" descr="GI-logo-weiß-smal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005" y="5531597"/>
            <a:ext cx="7739991" cy="76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aGal">
  <p:cSld name="Kapiteltrenner aGal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1 Spalte">
  <p:cSld name="3_1 Spalt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0" name="Shape 340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 Spalten">
  <p:cSld name="2_2 Spalte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7" name="Shape 347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ur Titel">
  <p:cSld name="3_Nur Titel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2" name="Shape 352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apiteltrenner weiß">
  <p:cSld name="3_Kapiteltrenner weiß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57" name="Shape 357" descr="icons-28x28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fh">
  <p:cSld name="Kapiteltrenner fh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1 Spalte">
  <p:cSld name="4_1 Spalte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ur Titel">
  <p:cSld name="4_Nur Titel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Kapiteltrenner">
  <p:cSld name="4_Kapiteltrenner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8966" y="259319"/>
            <a:ext cx="1023360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s GAA Kapiteltrenner">
  <p:cSld name="Moss GAA Kapiteltrenner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4B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4B"/>
          </a:soli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88" name="Shape 388" descr="icons-28x28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 descr="icons-28x28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palten">
  <p:cSld name="2 Spalte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1 Spalte">
  <p:cSld name="5_1 Spalte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815772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6" name="Shape 396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2 Spalten">
  <p:cSld name="3_2 Spalte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2"/>
          </p:nvPr>
        </p:nvSpPr>
        <p:spPr>
          <a:xfrm>
            <a:off x="4597399" y="1278000"/>
            <a:ext cx="3996000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↘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 Black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3" name="Shape 403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ur Titel">
  <p:cSld name="5_Nur Titel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8" name="Shape 408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Kapiteltrenner weiß">
  <p:cSld name="4_Kapiteltrenner weiß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13" name="Shape 413" descr="icons-28x28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602" y="259319"/>
            <a:ext cx="1007364" cy="10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extra">
  <p:cSld name="Kapiteltrenner extra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C92"/>
              </a:gs>
              <a:gs pos="80000">
                <a:srgbClr val="007BC0"/>
              </a:gs>
              <a:gs pos="100000">
                <a:srgbClr val="007CC5"/>
              </a:gs>
            </a:gsLst>
            <a:lin ang="16200000" scaled="0"/>
          </a:gradFill>
          <a:ln w="9525" cap="flat" cmpd="sng">
            <a:solidFill>
              <a:srgbClr val="0074A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3521" y="6245887"/>
            <a:ext cx="2867445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weiß">
  <p:cSld name="Kapiteltrenner weiß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Moss">
  <p:cSld name="1_Titel Mos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moss-b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Shape 71"/>
          <p:cNvGrpSpPr/>
          <p:nvPr/>
        </p:nvGrpSpPr>
        <p:grpSpPr>
          <a:xfrm>
            <a:off x="756001" y="1292822"/>
            <a:ext cx="7631999" cy="3743994"/>
            <a:chOff x="756001" y="1506710"/>
            <a:chExt cx="7631999" cy="3491995"/>
          </a:xfrm>
        </p:grpSpPr>
        <p:sp>
          <p:nvSpPr>
            <p:cNvPr id="72" name="Shape 72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56001" y="1506710"/>
              <a:ext cx="7631999" cy="3491995"/>
            </a:xfrm>
            <a:prstGeom prst="rect">
              <a:avLst/>
            </a:prstGeom>
            <a:gradFill>
              <a:gsLst>
                <a:gs pos="0">
                  <a:srgbClr val="0076AD">
                    <a:alpha val="84705"/>
                  </a:srgbClr>
                </a:gs>
                <a:gs pos="100000">
                  <a:srgbClr val="0076AD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887885" y="3529715"/>
            <a:ext cx="7368230" cy="12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Shape 75" descr="GI-logo-weiß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05" y="5518087"/>
            <a:ext cx="7739991" cy="76125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887885" y="1632836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  <a:defRPr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119" algn="l" rtl="0">
              <a:spcBef>
                <a:spcPts val="285"/>
              </a:spcBef>
              <a:spcAft>
                <a:spcPts val="0"/>
              </a:spcAft>
              <a:buClr>
                <a:schemeClr val="accent5"/>
              </a:buClr>
              <a:buSzPts val="1520"/>
              <a:buFont typeface="Noto Sans Symbols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285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greenovation-medium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887244" y="6245887"/>
            <a:ext cx="2879999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" name="Shape 13" descr="greenovation-medium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887244" y="6245887"/>
            <a:ext cx="2879999" cy="4657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greenovation-medium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887244" y="6245887"/>
            <a:ext cx="2879999" cy="4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20" name="Shape 220" descr="greenovation-medium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887244" y="6245887"/>
            <a:ext cx="2879999" cy="4657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subTitle" idx="1"/>
          </p:nvPr>
        </p:nvSpPr>
        <p:spPr>
          <a:xfrm>
            <a:off x="887885" y="3529715"/>
            <a:ext cx="7368230" cy="12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Arial"/>
              <a:buNone/>
            </a:pPr>
            <a:r>
              <a:rPr lang="de-DE" sz="2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Moss-FH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None/>
            </a:pPr>
            <a:r>
              <a:rPr lang="de-DE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03/2018</a:t>
            </a:r>
            <a:endParaRPr sz="1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body" idx="2"/>
          </p:nvPr>
        </p:nvSpPr>
        <p:spPr>
          <a:xfrm>
            <a:off x="887885" y="1632836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54000" rIns="80125" bIns="540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</a:pPr>
            <a:r>
              <a:rPr lang="de-DE" sz="4800" b="1" i="0" u="none" strike="noStrike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Moss-made Biopharmaceuticals</a:t>
            </a:r>
            <a:endParaRPr sz="4800" b="1" i="0" u="none" strike="noStrike" cap="small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548585" y="2923473"/>
            <a:ext cx="7985815" cy="124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Moss-FH</a:t>
            </a:r>
            <a:br>
              <a:rPr lang="de-DE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Complement Factor H</a:t>
            </a:r>
            <a:br>
              <a:rPr lang="de-DE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aHUS</a:t>
            </a:r>
            <a:endParaRPr sz="2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fld>
            <a:endParaRPr sz="1000" b="1" i="1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Complement factor H </a:t>
            </a: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fld>
            <a:endParaRPr sz="1000" b="1" i="1" u="none" strike="noStrike" cap="none">
              <a:solidFill>
                <a:srgbClr val="0076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39831" y="1053012"/>
            <a:ext cx="4903446" cy="48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239328" marR="0" lvl="0" indent="-23932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Char char="‣"/>
            </a:pPr>
            <a:r>
              <a:rPr lang="de-DE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</a:t>
            </a:r>
            <a:r>
              <a:rPr lang="de-DE" sz="16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endParaRPr/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Approx. 150 kDa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aa-sequence polymorphisms described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repetitive domains (SCR)</a:t>
            </a:r>
            <a:endParaRPr/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di-sulfide bonds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N-Glycosylation sites </a:t>
            </a:r>
            <a:endParaRPr/>
          </a:p>
          <a:p>
            <a:pPr marL="471700" marR="0" lvl="1" indent="-1476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Char char="‣"/>
            </a:pPr>
            <a:r>
              <a:rPr lang="de-DE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lang="de-DE" sz="16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[1]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regulator in alternative pathway of complement system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1700" marR="0" lvl="1" indent="-2365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Mutations in FH lead to:</a:t>
            </a:r>
            <a:endParaRPr/>
          </a:p>
          <a:p>
            <a:pPr marL="706853" marR="0" lvl="2" indent="-235153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‣"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impairment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6853" marR="0" lvl="2" indent="-235153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‣"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Unregulated complement activation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6853" marR="0" lvl="2" indent="-235153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‣"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atypical HUS (chronic risk of complement-mediated thrombotic microangiopathy (TMA))</a:t>
            </a:r>
            <a:endParaRPr/>
          </a:p>
          <a:p>
            <a:pPr marL="471700" marR="0" lvl="1" indent="-14764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Shape 441" descr="Factor 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895404">
            <a:off x="4253185" y="2355281"/>
            <a:ext cx="4671436" cy="193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369755" y="6055888"/>
            <a:ext cx="37666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[1]: Merle et al, Front Immunol. 2015 Jun 2;6:262.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de-DE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AD"/>
              </a:buClr>
              <a:buSzPts val="1000"/>
              <a:buFont typeface="Source Sans Pro"/>
              <a:buNone/>
            </a:pPr>
            <a:fld id="{00000000-1234-1234-1234-123412341234}" type="slidenum">
              <a:rPr lang="de-DE"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fld>
            <a:endParaRPr sz="1000" b="1" i="1" u="none" strike="noStrike" cap="none">
              <a:solidFill>
                <a:srgbClr val="0076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39831" y="244857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Complement System </a:t>
            </a:r>
            <a:endParaRPr/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304" y="1625494"/>
            <a:ext cx="3972329" cy="414245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16047" y="1090053"/>
            <a:ext cx="47625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Factor H – a central complement regulator </a:t>
            </a:r>
            <a:r>
              <a:rPr lang="de-DE" sz="1800" b="1" baseline="30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[1,2] </a:t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69755" y="6076341"/>
            <a:ext cx="60610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[1]: Merle et al, Front Immunol. 2015 Jun 2;6:262; [2]: Kopp et al, Biomolecules 2012, 2(1), 46-75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5588949" y="5399233"/>
            <a:ext cx="1584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Kopp et al, 2012</a:t>
            </a:r>
            <a:endParaRPr/>
          </a:p>
        </p:txBody>
      </p:sp>
      <p:sp>
        <p:nvSpPr>
          <p:cNvPr id="454" name="Shape 454"/>
          <p:cNvSpPr txBox="1"/>
          <p:nvPr/>
        </p:nvSpPr>
        <p:spPr>
          <a:xfrm>
            <a:off x="5588949" y="2089916"/>
            <a:ext cx="283720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 H is the major fluid-phase regulator of the alternative pathway, as it prevents the formation of the C3 and C5 convertases, facilitates the disassembly of already formed convertases and acts as a cofactor for the inactivation (enzymatic cleavage) of C3b.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Shape 459" descr="Factor 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16582">
            <a:off x="4172293" y="652671"/>
            <a:ext cx="2649112" cy="109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de-DE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AD"/>
              </a:buClr>
              <a:buSzPts val="1000"/>
              <a:buFont typeface="Source Sans Pro"/>
              <a:buNone/>
            </a:pPr>
            <a:fld id="{00000000-1234-1234-1234-123412341234}" type="slidenum">
              <a:rPr lang="de-DE" sz="1000" b="1" i="1" u="none" strike="noStrike" cap="none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fld>
            <a:endParaRPr sz="1000" b="1" i="1" u="none" strike="noStrike" cap="none">
              <a:solidFill>
                <a:srgbClr val="0076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Complement Factor H</a:t>
            </a:r>
            <a:endParaRPr/>
          </a:p>
        </p:txBody>
      </p:sp>
      <p:grpSp>
        <p:nvGrpSpPr>
          <p:cNvPr id="463" name="Shape 463"/>
          <p:cNvGrpSpPr/>
          <p:nvPr/>
        </p:nvGrpSpPr>
        <p:grpSpPr>
          <a:xfrm>
            <a:off x="607464" y="4404736"/>
            <a:ext cx="4591553" cy="2138052"/>
            <a:chOff x="4407063" y="4114680"/>
            <a:chExt cx="4609714" cy="2219605"/>
          </a:xfrm>
        </p:grpSpPr>
        <p:pic>
          <p:nvPicPr>
            <p:cNvPr id="464" name="Shape 464"/>
            <p:cNvPicPr preferRelativeResize="0"/>
            <p:nvPr/>
          </p:nvPicPr>
          <p:blipFill rotWithShape="1">
            <a:blip r:embed="rId4">
              <a:alphaModFix/>
            </a:blip>
            <a:srcRect l="1895" t="8918" r="20318" b="11849"/>
            <a:stretch/>
          </p:blipFill>
          <p:spPr>
            <a:xfrm>
              <a:off x="4407063" y="4298120"/>
              <a:ext cx="4609714" cy="180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Shape 465"/>
            <p:cNvSpPr txBox="1"/>
            <p:nvPr/>
          </p:nvSpPr>
          <p:spPr>
            <a:xfrm>
              <a:off x="5635892" y="6118841"/>
              <a:ext cx="15007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de-DE" sz="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Source: http://pnhahus.com.au</a:t>
              </a:r>
              <a:endParaRPr sz="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6463454" y="4114680"/>
              <a:ext cx="5774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285A"/>
                </a:buClr>
                <a:buSzPts val="1600"/>
                <a:buFont typeface="Calibri"/>
                <a:buNone/>
              </a:pPr>
              <a:r>
                <a:rPr lang="de-DE" sz="1600" b="0" i="0" u="none" strike="noStrike" cap="none">
                  <a:solidFill>
                    <a:srgbClr val="E6285A"/>
                  </a:solidFill>
                  <a:latin typeface="Calibri"/>
                  <a:ea typeface="Calibri"/>
                  <a:cs typeface="Calibri"/>
                  <a:sym typeface="Calibri"/>
                </a:rPr>
                <a:t>TMA</a:t>
              </a:r>
              <a:endParaRPr sz="1800" b="0" i="0" u="none" strike="noStrike" cap="none">
                <a:solidFill>
                  <a:srgbClr val="E628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Shape 467"/>
          <p:cNvGrpSpPr/>
          <p:nvPr/>
        </p:nvGrpSpPr>
        <p:grpSpPr>
          <a:xfrm>
            <a:off x="6203563" y="3698401"/>
            <a:ext cx="2087486" cy="2284259"/>
            <a:chOff x="9858617" y="1539074"/>
            <a:chExt cx="2087486" cy="2284259"/>
          </a:xfrm>
        </p:grpSpPr>
        <p:pic>
          <p:nvPicPr>
            <p:cNvPr id="468" name="Shape 46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58617" y="1539074"/>
              <a:ext cx="2043185" cy="1737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Shape 469"/>
            <p:cNvSpPr txBox="1"/>
            <p:nvPr/>
          </p:nvSpPr>
          <p:spPr>
            <a:xfrm>
              <a:off x="9930808" y="3454001"/>
              <a:ext cx="2015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285A"/>
                </a:buClr>
                <a:buSzPts val="1800"/>
                <a:buFont typeface="Calibri"/>
                <a:buNone/>
              </a:pPr>
              <a:r>
                <a:rPr lang="de-DE" sz="1800" b="0" i="0" u="none" strike="noStrike" cap="none">
                  <a:solidFill>
                    <a:srgbClr val="E6285A"/>
                  </a:solidFill>
                  <a:latin typeface="Calibri"/>
                  <a:ea typeface="Calibri"/>
                  <a:cs typeface="Calibri"/>
                  <a:sym typeface="Calibri"/>
                </a:rPr>
                <a:t>Glomerulonephritis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439831" y="871671"/>
            <a:ext cx="5328580" cy="526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239328" marR="0" lvl="0" indent="-23932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Char char="‣"/>
            </a:pPr>
            <a:r>
              <a:rPr lang="de-D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complement regulator</a:t>
            </a:r>
            <a:endParaRPr/>
          </a:p>
          <a:p>
            <a:pPr marL="239328" marR="0" lvl="0" indent="-239328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Char char="‣"/>
            </a:pPr>
            <a:r>
              <a:rPr lang="de-D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FH-mutations lead to:</a:t>
            </a:r>
            <a:endParaRPr/>
          </a:p>
          <a:p>
            <a:pPr marL="471700" marR="0" lvl="1" indent="-236544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↘"/>
            </a:pPr>
            <a:r>
              <a:rPr lang="de-DE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C3 Glomerulopathy (C3G) </a:t>
            </a:r>
            <a:endParaRPr/>
          </a:p>
          <a:p>
            <a:pPr marL="706853" marR="0" lvl="2" indent="-235153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‣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Membranoproliferative Glomerulonephritis due to C3 depositions in glomeroli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1700" marR="0" lvl="1" indent="-236544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↘"/>
            </a:pPr>
            <a:r>
              <a:rPr lang="de-DE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atypical HUS (aHUS)</a:t>
            </a:r>
            <a:endParaRPr/>
          </a:p>
          <a:p>
            <a:pPr marL="706853" marR="0" lvl="2" indent="-235153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‣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risk of complement dependant thrombotic microangiopathy (TMA)</a:t>
            </a:r>
            <a:endParaRPr/>
          </a:p>
          <a:p>
            <a:pPr marL="706853" marR="0" lvl="2" indent="-235153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‣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Glomerulonephritis due to C3 depositions</a:t>
            </a:r>
            <a:endParaRPr/>
          </a:p>
          <a:p>
            <a:pPr marL="706853" marR="0" lvl="2" indent="-146253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1320" marR="0" lvl="3" indent="-223026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Arial Black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137728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137728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9546" y="1625674"/>
            <a:ext cx="2918992" cy="148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439831" y="1131147"/>
            <a:ext cx="4016499" cy="500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239328" marR="0" lvl="0" indent="-23932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r>
              <a:rPr lang="de-DE"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C3G</a:t>
            </a:r>
            <a:endParaRPr sz="16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Char char="‣"/>
            </a:pPr>
            <a:r>
              <a:rPr lang="de-DE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 approved therapeutic product</a:t>
            </a:r>
            <a:endParaRPr/>
          </a:p>
          <a:p>
            <a:pPr marL="239328" marR="0" lvl="0" indent="-1377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endParaRPr sz="16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r>
              <a:rPr lang="de-DE"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aHUS</a:t>
            </a:r>
            <a:endParaRPr sz="16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Unregulated complement activation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~30% caused by mutations in human CFH gene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Atypical HUS (chronic risk of complement-mediated thrombotic microangiopathy (TMA))</a:t>
            </a:r>
            <a:endParaRPr/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None/>
            </a:pPr>
            <a:endParaRPr sz="1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erriweather Sans"/>
              <a:buNone/>
            </a:pPr>
            <a:r>
              <a:rPr lang="de-DE"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Approved medical treatment</a:t>
            </a:r>
            <a:endParaRPr/>
          </a:p>
          <a:p>
            <a:pPr marL="0" marR="0" lvl="0" indent="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erriweather Sans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Soliris (Alexion)</a:t>
            </a:r>
            <a:endParaRPr/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monoclonal antibody (mAb)</a:t>
            </a:r>
            <a:endParaRPr/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binds to C5</a:t>
            </a:r>
            <a:endParaRPr/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Blocks formation of terminal MAC (membrane attack complex)</a:t>
            </a:r>
            <a:endParaRPr/>
          </a:p>
          <a:p>
            <a:pPr marL="0" marR="0" lvl="0" indent="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erriweather Sans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Approved for:</a:t>
            </a:r>
            <a:endParaRPr/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Paroxysomal nocturnal haemoglobinurea (PNH)</a:t>
            </a:r>
            <a:endParaRPr/>
          </a:p>
          <a:p>
            <a:pPr marL="285750" marR="0" lvl="2" indent="-28575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↘"/>
            </a:pPr>
            <a:r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Atypical haemolytic uraemic syndrome (aHUS)</a:t>
            </a:r>
            <a:endParaRPr/>
          </a:p>
          <a:p>
            <a:pPr marL="239328" marR="0" lvl="0" indent="-112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fld>
            <a:endParaRPr sz="1000" b="1" i="1">
              <a:solidFill>
                <a:srgbClr val="0076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Market atypical haemolytic uremic syndrome (aHUS)</a:t>
            </a:r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5412257" y="5772930"/>
            <a:ext cx="294090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 Alexion Pharmaceuticals 2015 Annual Report</a:t>
            </a:r>
            <a:endParaRPr/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279" y="1295400"/>
            <a:ext cx="4168574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2"/>
          </p:nvPr>
        </p:nvSpPr>
        <p:spPr>
          <a:xfrm>
            <a:off x="5689149" y="1278000"/>
            <a:ext cx="289935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r>
              <a:rPr lang="de-DE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Moss-FH:</a:t>
            </a:r>
            <a:endParaRPr/>
          </a:p>
          <a:p>
            <a:pPr marL="0" marR="0" lvl="0" indent="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‣"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cleavage of C3b α-chain</a:t>
            </a:r>
            <a:endParaRPr/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‣"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Degrades C3-convertase</a:t>
            </a:r>
            <a:endParaRPr/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28" marR="0" lvl="0" indent="-239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‣"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formation of membrane attack complex</a:t>
            </a:r>
            <a:endParaRPr/>
          </a:p>
          <a:p>
            <a:pPr marL="239328" marR="0" lvl="0" indent="-1250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fld>
            <a:endParaRPr sz="1000" b="1" i="1">
              <a:solidFill>
                <a:srgbClr val="0076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1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In vitro </a:t>
            </a:r>
            <a:r>
              <a:rPr lang="de-DE"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activity of moss-FH</a:t>
            </a:r>
            <a:endParaRPr sz="2400" b="1" i="0" u="none" strike="noStrike" cap="none">
              <a:solidFill>
                <a:srgbClr val="0076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Shape 490"/>
          <p:cNvGrpSpPr/>
          <p:nvPr/>
        </p:nvGrpSpPr>
        <p:grpSpPr>
          <a:xfrm>
            <a:off x="235503" y="892163"/>
            <a:ext cx="5629058" cy="5516679"/>
            <a:chOff x="235503" y="1001220"/>
            <a:chExt cx="5629058" cy="5516679"/>
          </a:xfrm>
        </p:grpSpPr>
        <p:pic>
          <p:nvPicPr>
            <p:cNvPr id="491" name="Shape 49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79352" y="1138595"/>
              <a:ext cx="1126585" cy="16930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2" name="Shape 492"/>
            <p:cNvCxnSpPr/>
            <p:nvPr/>
          </p:nvCxnSpPr>
          <p:spPr>
            <a:xfrm>
              <a:off x="3223455" y="3884103"/>
              <a:ext cx="411060" cy="0"/>
            </a:xfrm>
            <a:prstGeom prst="straightConnector1">
              <a:avLst/>
            </a:prstGeom>
            <a:noFill/>
            <a:ln w="9525" cap="flat" cmpd="sng">
              <a:solidFill>
                <a:srgbClr val="747F84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493" name="Shape 493"/>
            <p:cNvCxnSpPr/>
            <p:nvPr/>
          </p:nvCxnSpPr>
          <p:spPr>
            <a:xfrm>
              <a:off x="3223455" y="5538132"/>
              <a:ext cx="411060" cy="0"/>
            </a:xfrm>
            <a:prstGeom prst="straightConnector1">
              <a:avLst/>
            </a:prstGeom>
            <a:noFill/>
            <a:ln w="9525" cap="flat" cmpd="sng">
              <a:solidFill>
                <a:srgbClr val="747F84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494" name="Shape 494"/>
            <p:cNvCxnSpPr/>
            <p:nvPr/>
          </p:nvCxnSpPr>
          <p:spPr>
            <a:xfrm>
              <a:off x="3223455" y="2677486"/>
              <a:ext cx="411060" cy="0"/>
            </a:xfrm>
            <a:prstGeom prst="straightConnector1">
              <a:avLst/>
            </a:prstGeom>
            <a:noFill/>
            <a:ln w="9525" cap="flat" cmpd="sng">
              <a:solidFill>
                <a:srgbClr val="747F84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pic>
          <p:nvPicPr>
            <p:cNvPr id="495" name="Shape 4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8463" y="4726771"/>
              <a:ext cx="2246098" cy="1791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Shape 4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18463" y="2939115"/>
              <a:ext cx="2246098" cy="184719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7" name="Shape 497"/>
            <p:cNvGrpSpPr/>
            <p:nvPr/>
          </p:nvGrpSpPr>
          <p:grpSpPr>
            <a:xfrm>
              <a:off x="235503" y="1001220"/>
              <a:ext cx="3399012" cy="5196575"/>
              <a:chOff x="235503" y="1001220"/>
              <a:chExt cx="3399012" cy="5196575"/>
            </a:xfrm>
          </p:grpSpPr>
          <p:pic>
            <p:nvPicPr>
              <p:cNvPr id="498" name="Shape 49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35503" y="1001220"/>
                <a:ext cx="3018011" cy="51965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99" name="Shape 499"/>
              <p:cNvCxnSpPr/>
              <p:nvPr/>
            </p:nvCxnSpPr>
            <p:spPr>
              <a:xfrm>
                <a:off x="3223455" y="3884103"/>
                <a:ext cx="41106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47F84"/>
                </a:solidFill>
                <a:prstDash val="dash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500" name="Shape 500"/>
              <p:cNvCxnSpPr/>
              <p:nvPr/>
            </p:nvCxnSpPr>
            <p:spPr>
              <a:xfrm>
                <a:off x="3223455" y="5538132"/>
                <a:ext cx="41106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47F84"/>
                </a:solidFill>
                <a:prstDash val="dash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501" name="Shape 501"/>
              <p:cNvSpPr/>
              <p:nvPr/>
            </p:nvSpPr>
            <p:spPr>
              <a:xfrm>
                <a:off x="1971414" y="2551651"/>
                <a:ext cx="461394" cy="28000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Shape 502"/>
              <p:cNvSpPr/>
              <p:nvPr/>
            </p:nvSpPr>
            <p:spPr>
              <a:xfrm>
                <a:off x="2316761" y="3735898"/>
                <a:ext cx="461394" cy="28000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03" name="Shape 503"/>
            <p:cNvCxnSpPr/>
            <p:nvPr/>
          </p:nvCxnSpPr>
          <p:spPr>
            <a:xfrm rot="10800000">
              <a:off x="2382023" y="3884103"/>
              <a:ext cx="43193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4" name="Shape 504"/>
            <p:cNvSpPr txBox="1"/>
            <p:nvPr/>
          </p:nvSpPr>
          <p:spPr>
            <a:xfrm>
              <a:off x="2778622" y="2529963"/>
              <a:ext cx="367408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b="1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FH</a:t>
              </a:r>
              <a:endParaRPr/>
            </a:p>
          </p:txBody>
        </p:sp>
        <p:cxnSp>
          <p:nvCxnSpPr>
            <p:cNvPr id="505" name="Shape 505"/>
            <p:cNvCxnSpPr/>
            <p:nvPr/>
          </p:nvCxnSpPr>
          <p:spPr>
            <a:xfrm rot="10800000">
              <a:off x="2093953" y="2676157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6" name="Shape 506"/>
            <p:cNvSpPr txBox="1"/>
            <p:nvPr/>
          </p:nvSpPr>
          <p:spPr>
            <a:xfrm>
              <a:off x="2778622" y="3735485"/>
              <a:ext cx="367408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b="1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FH</a:t>
              </a:r>
              <a:endParaRPr/>
            </a:p>
          </p:txBody>
        </p:sp>
        <p:cxnSp>
          <p:nvCxnSpPr>
            <p:cNvPr id="507" name="Shape 507"/>
            <p:cNvCxnSpPr/>
            <p:nvPr/>
          </p:nvCxnSpPr>
          <p:spPr>
            <a:xfrm>
              <a:off x="1024508" y="5679592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8" name="Shape 508"/>
            <p:cNvSpPr txBox="1"/>
            <p:nvPr/>
          </p:nvSpPr>
          <p:spPr>
            <a:xfrm>
              <a:off x="471792" y="5533398"/>
              <a:ext cx="6030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b="1">
                  <a:solidFill>
                    <a:srgbClr val="54646E"/>
                  </a:solidFill>
                  <a:latin typeface="Calibri"/>
                  <a:ea typeface="Calibri"/>
                  <a:cs typeface="Calibri"/>
                  <a:sym typeface="Calibri"/>
                </a:rPr>
                <a:t>Soliris</a:t>
              </a:r>
              <a:endParaRPr sz="1300" b="1">
                <a:solidFill>
                  <a:srgbClr val="54646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9" name="Shape 509"/>
            <p:cNvCxnSpPr/>
            <p:nvPr/>
          </p:nvCxnSpPr>
          <p:spPr>
            <a:xfrm>
              <a:off x="2382023" y="3812103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Shape 510"/>
            <p:cNvCxnSpPr/>
            <p:nvPr/>
          </p:nvCxnSpPr>
          <p:spPr>
            <a:xfrm>
              <a:off x="2093953" y="2604157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Shape 511"/>
            <p:cNvCxnSpPr/>
            <p:nvPr/>
          </p:nvCxnSpPr>
          <p:spPr>
            <a:xfrm rot="10800000">
              <a:off x="1744508" y="5607592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12" name="Shape 512"/>
          <p:cNvSpPr txBox="1"/>
          <p:nvPr/>
        </p:nvSpPr>
        <p:spPr>
          <a:xfrm>
            <a:off x="1679210" y="6331283"/>
            <a:ext cx="31486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Sd-FH: human serum derived FH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439831" y="1278000"/>
            <a:ext cx="4016499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239328" marR="0" lvl="0" indent="-23932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</a:pPr>
            <a:r>
              <a:rPr lang="de-DE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of serum C3 levels </a:t>
            </a:r>
            <a:r>
              <a:rPr lang="de-D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(assayed with C3-ELISA) </a:t>
            </a:r>
            <a:endParaRPr/>
          </a:p>
          <a:p>
            <a:pPr marL="239328" marR="0" lvl="0" indent="-112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body" idx="2"/>
          </p:nvPr>
        </p:nvSpPr>
        <p:spPr>
          <a:xfrm>
            <a:off x="4572000" y="1278000"/>
            <a:ext cx="4016499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239328" marR="0" lvl="0" indent="-23932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Char char="‣"/>
            </a:pPr>
            <a:r>
              <a:rPr lang="de-DE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Reduction of adverse C3 deposits </a:t>
            </a:r>
            <a:r>
              <a:rPr lang="de-D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mice kidney (Immunostaining)</a:t>
            </a:r>
            <a:endParaRPr/>
          </a:p>
          <a:p>
            <a:pPr marL="239328" marR="0" lvl="0" indent="-112328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225757" y="6314624"/>
            <a:ext cx="287997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1">
                <a:solidFill>
                  <a:srgbClr val="0076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fld>
            <a:endParaRPr sz="1000" b="1" i="1">
              <a:solidFill>
                <a:srgbClr val="0076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39831" y="258109"/>
            <a:ext cx="8157720" cy="7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In vivo activity</a:t>
            </a:r>
            <a:endParaRPr sz="2400" b="1" i="0" u="none" strike="noStrike" cap="none">
              <a:solidFill>
                <a:srgbClr val="0076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dt" idx="10"/>
          </p:nvPr>
        </p:nvSpPr>
        <p:spPr>
          <a:xfrm>
            <a:off x="611176" y="6322562"/>
            <a:ext cx="2133962" cy="26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3/21/2018</a:t>
            </a:r>
            <a:endParaRPr sz="1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Shape 522"/>
          <p:cNvGrpSpPr/>
          <p:nvPr/>
        </p:nvGrpSpPr>
        <p:grpSpPr>
          <a:xfrm>
            <a:off x="4530252" y="2396349"/>
            <a:ext cx="4209887" cy="2846211"/>
            <a:chOff x="4796721" y="2099900"/>
            <a:chExt cx="3543716" cy="2407001"/>
          </a:xfrm>
        </p:grpSpPr>
        <p:sp>
          <p:nvSpPr>
            <p:cNvPr id="523" name="Shape 523"/>
            <p:cNvSpPr txBox="1"/>
            <p:nvPr/>
          </p:nvSpPr>
          <p:spPr>
            <a:xfrm>
              <a:off x="4796721" y="4245291"/>
              <a:ext cx="354371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Immunofluorescence stain, kidney, C3–Alexa488, 63x</a:t>
              </a:r>
              <a:endParaRPr/>
            </a:p>
          </p:txBody>
        </p:sp>
        <p:pic>
          <p:nvPicPr>
            <p:cNvPr id="524" name="Shape 5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5704" y="2099900"/>
              <a:ext cx="3285751" cy="21854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5" name="Shape 525" descr="Measurement of C3 deposition in untreated and moss-FH-treated diseased mice, and healthy controls"/>
          <p:cNvPicPr preferRelativeResize="0"/>
          <p:nvPr/>
        </p:nvPicPr>
        <p:blipFill rotWithShape="1">
          <a:blip r:embed="rId4">
            <a:alphaModFix/>
          </a:blip>
          <a:srcRect l="78071" t="68018" b="12604"/>
          <a:stretch/>
        </p:blipFill>
        <p:spPr>
          <a:xfrm>
            <a:off x="7380964" y="5242560"/>
            <a:ext cx="1359175" cy="63620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/>
          <p:nvPr/>
        </p:nvSpPr>
        <p:spPr>
          <a:xfrm>
            <a:off x="3849626" y="5968570"/>
            <a:ext cx="1667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setup</a:t>
            </a: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double i.v.-injection 2h apart, 0.5mg FH each, moss-FH (n=5), Controls (n=5; human serum derived (sd) FH and PBS)</a:t>
            </a:r>
            <a:endParaRPr/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42" y="2396349"/>
            <a:ext cx="4014791" cy="281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subTitle" idx="1"/>
          </p:nvPr>
        </p:nvSpPr>
        <p:spPr>
          <a:xfrm>
            <a:off x="887885" y="3810443"/>
            <a:ext cx="7368230" cy="97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de-DE" sz="2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www.greenovation.com</a:t>
            </a:r>
            <a:endParaRPr sz="20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body" idx="2"/>
          </p:nvPr>
        </p:nvSpPr>
        <p:spPr>
          <a:xfrm>
            <a:off x="887885" y="1804391"/>
            <a:ext cx="7368230" cy="16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54000" rIns="80125" bIns="540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</a:pPr>
            <a:r>
              <a:rPr lang="de-DE"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IT </a:t>
            </a:r>
            <a:br>
              <a:rPr lang="de-DE"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GREENOVATION DOES IT.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</a:pPr>
            <a:r>
              <a:rPr lang="de-DE" sz="4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IT IN MOSS!</a:t>
            </a:r>
            <a:endParaRPr sz="4800" b="0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sldNum" idx="4294967295"/>
          </p:nvPr>
        </p:nvSpPr>
        <p:spPr>
          <a:xfrm>
            <a:off x="0" y="6315075"/>
            <a:ext cx="2889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1">
                <a:solidFill>
                  <a:srgbClr val="0076AD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00" b="1" i="1">
              <a:solidFill>
                <a:srgbClr val="0076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5" name="Shape 535"/>
          <p:cNvCxnSpPr/>
          <p:nvPr/>
        </p:nvCxnSpPr>
        <p:spPr>
          <a:xfrm>
            <a:off x="3492002" y="3611112"/>
            <a:ext cx="2159996" cy="0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reenovation-2016">
  <a:themeElements>
    <a:clrScheme name="Greenovation">
      <a:dk1>
        <a:srgbClr val="000000"/>
      </a:dk1>
      <a:lt1>
        <a:srgbClr val="FFFFFF"/>
      </a:lt1>
      <a:dk2>
        <a:srgbClr val="0076AD"/>
      </a:dk2>
      <a:lt2>
        <a:srgbClr val="ECF0F1"/>
      </a:lt2>
      <a:accent1>
        <a:srgbClr val="0096BE"/>
      </a:accent1>
      <a:accent2>
        <a:srgbClr val="0076AD"/>
      </a:accent2>
      <a:accent3>
        <a:srgbClr val="CDC022"/>
      </a:accent3>
      <a:accent4>
        <a:srgbClr val="788288"/>
      </a:accent4>
      <a:accent5>
        <a:srgbClr val="BBC5CB"/>
      </a:accent5>
      <a:accent6>
        <a:srgbClr val="E6285A"/>
      </a:accent6>
      <a:hlink>
        <a:srgbClr val="0096C5"/>
      </a:hlink>
      <a:folHlink>
        <a:srgbClr val="BBC5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eenovation-2016">
  <a:themeElements>
    <a:clrScheme name="Greenovation">
      <a:dk1>
        <a:srgbClr val="000000"/>
      </a:dk1>
      <a:lt1>
        <a:srgbClr val="FFFFFF"/>
      </a:lt1>
      <a:dk2>
        <a:srgbClr val="0076AD"/>
      </a:dk2>
      <a:lt2>
        <a:srgbClr val="ECF0F1"/>
      </a:lt2>
      <a:accent1>
        <a:srgbClr val="0096BE"/>
      </a:accent1>
      <a:accent2>
        <a:srgbClr val="0076AD"/>
      </a:accent2>
      <a:accent3>
        <a:srgbClr val="CDC022"/>
      </a:accent3>
      <a:accent4>
        <a:srgbClr val="788288"/>
      </a:accent4>
      <a:accent5>
        <a:srgbClr val="BBC5CB"/>
      </a:accent5>
      <a:accent6>
        <a:srgbClr val="E6285A"/>
      </a:accent6>
      <a:hlink>
        <a:srgbClr val="0096C5"/>
      </a:hlink>
      <a:folHlink>
        <a:srgbClr val="BBC5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411</Words>
  <Application>Microsoft Office PowerPoint</Application>
  <PresentationFormat>On-screen Show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Merriweather Sans</vt:lpstr>
      <vt:lpstr>Arial Black</vt:lpstr>
      <vt:lpstr>Calibri</vt:lpstr>
      <vt:lpstr>Source Sans Pro</vt:lpstr>
      <vt:lpstr>Noto Sans Symbols</vt:lpstr>
      <vt:lpstr>Greenovation-2016</vt:lpstr>
      <vt:lpstr>1_Greenovation-2016</vt:lpstr>
      <vt:lpstr>PowerPoint Presentation</vt:lpstr>
      <vt:lpstr>Moss-FH Complement Factor H  for aHUS</vt:lpstr>
      <vt:lpstr>Complement factor H </vt:lpstr>
      <vt:lpstr>Complement System </vt:lpstr>
      <vt:lpstr>Complement Factor H</vt:lpstr>
      <vt:lpstr>Market atypical haemolytic uremic syndrome (aHUS)</vt:lpstr>
      <vt:lpstr>In vitro activity of moss-FH</vt:lpstr>
      <vt:lpstr>In vivo activity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2018-03-21T19:26:49Z</dcterms:modified>
</cp:coreProperties>
</file>